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63" r:id="rId3"/>
    <p:sldMasterId id="2147483665" r:id="rId4"/>
    <p:sldMasterId id="2147483668" r:id="rId5"/>
    <p:sldMasterId id="2147483678" r:id="rId6"/>
    <p:sldMasterId id="2147483670" r:id="rId7"/>
    <p:sldMasterId id="2147483675" r:id="rId8"/>
    <p:sldMasterId id="2147483672" r:id="rId9"/>
  </p:sldMasterIdLst>
  <p:notesMasterIdLst>
    <p:notesMasterId r:id="rId20"/>
  </p:notesMasterIdLst>
  <p:handoutMasterIdLst>
    <p:handoutMasterId r:id="rId21"/>
  </p:handoutMasterIdLst>
  <p:sldIdLst>
    <p:sldId id="1454" r:id="rId10"/>
    <p:sldId id="1460" r:id="rId11"/>
    <p:sldId id="1461" r:id="rId12"/>
    <p:sldId id="1462" r:id="rId13"/>
    <p:sldId id="1455" r:id="rId14"/>
    <p:sldId id="1456" r:id="rId15"/>
    <p:sldId id="1457" r:id="rId16"/>
    <p:sldId id="1458" r:id="rId17"/>
    <p:sldId id="1459" r:id="rId18"/>
    <p:sldId id="14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FFCCFF"/>
    <a:srgbClr val="66FF99"/>
    <a:srgbClr val="B8E08C"/>
    <a:srgbClr val="AE122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0" autoAdjust="0"/>
    <p:restoredTop sz="93979" autoAdjust="0"/>
  </p:normalViewPr>
  <p:slideViewPr>
    <p:cSldViewPr>
      <p:cViewPr varScale="1">
        <p:scale>
          <a:sx n="63" d="100"/>
          <a:sy n="63" d="100"/>
        </p:scale>
        <p:origin x="10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60" d="100"/>
          <a:sy n="60" d="100"/>
        </p:scale>
        <p:origin x="-2748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A0846-EC1A-40DB-8F81-96AE9A64BBB3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0DA8-8A21-4DAB-8D09-F8325147C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DD168-A957-4784-9C8A-5438585B9AF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6792-DBE1-4461-97FA-F85A7B488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6054725" y="5707063"/>
            <a:ext cx="30892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Premium PowerPoint Slides by: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V.  </a:t>
            </a:r>
            <a:r>
              <a:rPr lang="en-US" altLang="en-US" sz="1400" dirty="0" err="1">
                <a:solidFill>
                  <a:srgbClr val="000000"/>
                </a:solidFill>
              </a:rPr>
              <a:t>Andreea</a:t>
            </a:r>
            <a:r>
              <a:rPr lang="en-US" altLang="en-US" sz="1400" dirty="0">
                <a:solidFill>
                  <a:srgbClr val="000000"/>
                </a:solidFill>
              </a:rPr>
              <a:t>  CHIRITESCU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Eastern Illinois University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207172" y="3276600"/>
            <a:ext cx="6936827" cy="1812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AE12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AE2A-3771-4BE5-9C85-74C66AABFB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05200"/>
            <a:ext cx="1981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5E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  <a:p>
            <a:pPr lvl="0"/>
            <a:r>
              <a:rPr lang="en-US" dirty="0"/>
              <a:t>#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457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N. GREGORY MANKIW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dirty="0">
                <a:latin typeface="+mj-lt"/>
              </a:rPr>
              <a:t>MACROECONOMICS</a:t>
            </a:r>
            <a:br>
              <a:rPr lang="en-US" dirty="0"/>
            </a:b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Eighth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23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 smtClean="0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458200" cy="533400"/>
          </a:xfrm>
        </p:spPr>
        <p:txBody>
          <a:bodyPr/>
          <a:lstStyle>
            <a:lvl1pPr marL="0" indent="0">
              <a:buNone/>
              <a:defRPr sz="32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1295400"/>
            <a:ext cx="8077200" cy="2209800"/>
          </a:xfrm>
        </p:spPr>
        <p:txBody>
          <a:bodyPr/>
          <a:lstStyle>
            <a:lvl1pPr marL="0" indent="0">
              <a:buNone/>
              <a:defRPr sz="32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4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5119"/>
            <a:ext cx="8492836" cy="583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95AB8-5D89-46A9-8508-FFECD7F10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50371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0939"/>
            <a:ext cx="8686800" cy="860961"/>
          </a:xfrm>
        </p:spPr>
        <p:txBody>
          <a:bodyPr/>
          <a:lstStyle>
            <a:lvl1pPr>
              <a:defRPr sz="36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3186411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046727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6656387" cy="5422900"/>
          </a:xfr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010400" y="4191000"/>
            <a:ext cx="2133600" cy="1295400"/>
          </a:xfrm>
        </p:spPr>
        <p:txBody>
          <a:bodyPr/>
          <a:lstStyle>
            <a:lvl1pPr marL="0" indent="0">
              <a:buNone/>
              <a:defRPr sz="2000" i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sym typeface="Wingdings" panose="05000000000000000000" pitchFamily="2" charset="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Picture comment </a:t>
            </a:r>
          </a:p>
        </p:txBody>
      </p:sp>
    </p:spTree>
    <p:extLst>
      <p:ext uri="{BB962C8B-B14F-4D97-AF65-F5344CB8AC3E}">
        <p14:creationId xmlns:p14="http://schemas.microsoft.com/office/powerpoint/2010/main" val="2600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068" y="100939"/>
            <a:ext cx="7803931" cy="86096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3" y="1025525"/>
            <a:ext cx="8588375" cy="1793875"/>
          </a:xfrm>
        </p:spPr>
        <p:txBody>
          <a:bodyPr/>
          <a:lstStyle>
            <a:lvl1pPr>
              <a:defRPr>
                <a:solidFill>
                  <a:srgbClr val="005EA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2895600"/>
            <a:ext cx="86868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4704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9975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35600" y="901700"/>
            <a:ext cx="3365500" cy="4826000"/>
          </a:xfrm>
        </p:spPr>
        <p:txBody>
          <a:bodyPr/>
          <a:lstStyle>
            <a:lvl1pPr marL="0" indent="0" algn="l">
              <a:spcBef>
                <a:spcPts val="0"/>
              </a:spcBef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7425F-5E17-4209-B948-B5CE2119E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1888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100939"/>
            <a:ext cx="7803931" cy="661061"/>
          </a:xfrm>
        </p:spPr>
        <p:txBody>
          <a:bodyPr/>
          <a:lstStyle>
            <a:lvl1pPr>
              <a:defRPr sz="3200">
                <a:solidFill>
                  <a:srgbClr val="005EA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241" y="914400"/>
            <a:ext cx="8518947" cy="5534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29DC-2178-4274-9150-45F8EBD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756962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8622"/>
            <a:ext cx="8458200" cy="5788378"/>
          </a:xfrm>
        </p:spPr>
        <p:txBody>
          <a:bodyPr/>
          <a:lstStyle>
            <a:lvl1pPr>
              <a:defRPr>
                <a:solidFill>
                  <a:srgbClr val="AE122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68CB8-64E8-4A17-9AA1-DC0C06686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64246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326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21700" y="6484938"/>
            <a:ext cx="622300" cy="4095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C148E929-2C81-42BB-92FD-6CE3916FB0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0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7"/>
          <p:cNvSpPr txBox="1">
            <a:spLocks/>
          </p:cNvSpPr>
          <p:nvPr userDrawn="1"/>
        </p:nvSpPr>
        <p:spPr>
          <a:xfrm>
            <a:off x="31750" y="766763"/>
            <a:ext cx="4540250" cy="20399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endParaRPr lang="en-US" sz="2200" i="1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1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13"/>
            <a:ext cx="4572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540750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13077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Sabon-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400799"/>
            <a:chOff x="0" y="1"/>
            <a:chExt cx="9144000" cy="6477001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801"/>
              <a:ext cx="9144000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858250" y="1"/>
              <a:ext cx="285750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58456" y="101600"/>
            <a:ext cx="859979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912" y="1054100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1"/>
            <a:ext cx="860583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7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EA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0695" cy="102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41388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48400"/>
            <a:ext cx="88296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324303" y="77788"/>
            <a:ext cx="781969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Name fgchmvb </a:t>
            </a:r>
          </a:p>
        </p:txBody>
      </p:sp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25525"/>
            <a:ext cx="858837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text </a:t>
            </a:r>
            <a:r>
              <a:rPr lang="en-US" altLang="en-US" dirty="0" err="1"/>
              <a:t>stClick</a:t>
            </a:r>
            <a:r>
              <a:rPr lang="en-US" altLang="en-US" dirty="0"/>
              <a:t> to edit Master </a:t>
            </a:r>
            <a:r>
              <a:rPr lang="en-US" altLang="en-US" dirty="0" err="1"/>
              <a:t>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 err="1"/>
              <a:t>Thirdlevel</a:t>
            </a:r>
            <a:endParaRPr lang="en-US" altLang="en-US" dirty="0"/>
          </a:p>
          <a:p>
            <a:pPr lvl="2"/>
            <a:r>
              <a:rPr lang="en-US" altLang="en-US" dirty="0"/>
              <a:t> 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23025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9857"/>
            <a:ext cx="8605838" cy="4981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82" r:id="rId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1"/>
            <a:ext cx="9144000" cy="6542704"/>
            <a:chOff x="0" y="1"/>
            <a:chExt cx="9144000" cy="6542704"/>
          </a:xfrm>
        </p:grpSpPr>
        <p:pic>
          <p:nvPicPr>
            <p:cNvPr id="3074" name="Picture 1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487363"/>
              <a:ext cx="8591550" cy="565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0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436563"/>
              <a:ext cx="342900" cy="60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41067"/>
              <a:ext cx="9144000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1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8" y="1"/>
              <a:ext cx="247650" cy="654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Figure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41886"/>
            <a:ext cx="8615363" cy="5161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90539" y="77773"/>
            <a:ext cx="8929618" cy="6297167"/>
            <a:chOff x="90539" y="77773"/>
            <a:chExt cx="8929618" cy="6297167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90539" y="77773"/>
              <a:ext cx="2075718" cy="583326"/>
              <a:chOff x="90539" y="77773"/>
              <a:chExt cx="2075718" cy="583326"/>
            </a:xfrm>
          </p:grpSpPr>
          <p:cxnSp>
            <p:nvCxnSpPr>
              <p:cNvPr id="16" name="Straight Connector 15"/>
              <p:cNvCxnSpPr/>
              <p:nvPr userDrawn="1"/>
            </p:nvCxnSpPr>
            <p:spPr bwMode="auto">
              <a:xfrm>
                <a:off x="90539" y="536628"/>
                <a:ext cx="207571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 userDrawn="1"/>
            </p:nvCxnSpPr>
            <p:spPr bwMode="auto">
              <a:xfrm flipV="1">
                <a:off x="202361" y="77773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 userDrawn="1"/>
          </p:nvGrpSpPr>
          <p:grpSpPr>
            <a:xfrm>
              <a:off x="8187163" y="6011640"/>
              <a:ext cx="832994" cy="363300"/>
              <a:chOff x="8187163" y="6011640"/>
              <a:chExt cx="832994" cy="363300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auto">
              <a:xfrm>
                <a:off x="8187163" y="6292878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 userDrawn="1"/>
            </p:nvCxnSpPr>
            <p:spPr bwMode="auto">
              <a:xfrm>
                <a:off x="8942003" y="6011640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0748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3180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spect="1" noChangeArrowheads="1"/>
          </p:cNvSpPr>
          <p:nvPr userDrawn="1">
            <p:ph type="title"/>
          </p:nvPr>
        </p:nvSpPr>
        <p:spPr bwMode="auto">
          <a:xfrm>
            <a:off x="209550" y="0"/>
            <a:ext cx="877093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Table 1</a:t>
            </a:r>
          </a:p>
        </p:txBody>
      </p:sp>
      <p:sp>
        <p:nvSpPr>
          <p:cNvPr id="3077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14338" y="16002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</a:t>
            </a:r>
          </a:p>
        </p:txBody>
      </p:sp>
      <p:sp>
        <p:nvSpPr>
          <p:cNvPr id="185357" name="Rectangle 13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8618538" y="6473825"/>
            <a:ext cx="520700" cy="379413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12E99D-42F8-4B90-BC1F-2FD22230168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" y="0"/>
            <a:ext cx="9144001" cy="6568831"/>
            <a:chOff x="-1" y="0"/>
            <a:chExt cx="9144001" cy="6568831"/>
          </a:xfrm>
        </p:grpSpPr>
        <p:pic>
          <p:nvPicPr>
            <p:cNvPr id="23555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418246"/>
              <a:ext cx="228600" cy="606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grpSp>
          <p:nvGrpSpPr>
            <p:cNvPr id="3" name="Group 2"/>
            <p:cNvGrpSpPr/>
            <p:nvPr userDrawn="1"/>
          </p:nvGrpSpPr>
          <p:grpSpPr>
            <a:xfrm>
              <a:off x="-1" y="0"/>
              <a:ext cx="9108746" cy="6568831"/>
              <a:chOff x="-1" y="0"/>
              <a:chExt cx="9108746" cy="6568831"/>
            </a:xfrm>
          </p:grpSpPr>
          <p:pic>
            <p:nvPicPr>
              <p:cNvPr id="23556" name="Picture 4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310551" cy="6568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23557" name="Picture 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85" y="6213232"/>
                <a:ext cx="9014960" cy="27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</p:pic>
        </p:grpSp>
        <p:pic>
          <p:nvPicPr>
            <p:cNvPr id="23554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1" y="457975"/>
              <a:ext cx="8705849" cy="586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24529" y="47182"/>
            <a:ext cx="8918525" cy="6330053"/>
            <a:chOff x="124529" y="47182"/>
            <a:chExt cx="8918525" cy="6330053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124529" y="47182"/>
              <a:ext cx="1704271" cy="583326"/>
              <a:chOff x="124529" y="47182"/>
              <a:chExt cx="1704271" cy="583326"/>
            </a:xfrm>
          </p:grpSpPr>
          <p:cxnSp>
            <p:nvCxnSpPr>
              <p:cNvPr id="7" name="Straight Connector 6"/>
              <p:cNvCxnSpPr/>
              <p:nvPr userDrawn="1"/>
            </p:nvCxnSpPr>
            <p:spPr bwMode="auto">
              <a:xfrm>
                <a:off x="124529" y="506037"/>
                <a:ext cx="1704271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 userDrawn="1"/>
            </p:nvCxnSpPr>
            <p:spPr bwMode="auto">
              <a:xfrm flipV="1">
                <a:off x="236351" y="47182"/>
                <a:ext cx="0" cy="583326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 userDrawn="1"/>
          </p:nvGrpSpPr>
          <p:grpSpPr>
            <a:xfrm>
              <a:off x="8210060" y="6013935"/>
              <a:ext cx="832994" cy="363300"/>
              <a:chOff x="8210060" y="6013935"/>
              <a:chExt cx="832994" cy="363300"/>
            </a:xfrm>
          </p:grpSpPr>
          <p:cxnSp>
            <p:nvCxnSpPr>
              <p:cNvPr id="22" name="Straight Connector 21"/>
              <p:cNvCxnSpPr/>
              <p:nvPr userDrawn="1"/>
            </p:nvCxnSpPr>
            <p:spPr bwMode="auto">
              <a:xfrm>
                <a:off x="8210060" y="6295173"/>
                <a:ext cx="832994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 userDrawn="1"/>
            </p:nvCxnSpPr>
            <p:spPr bwMode="auto">
              <a:xfrm>
                <a:off x="8964900" y="6013935"/>
                <a:ext cx="0" cy="363300"/>
              </a:xfrm>
              <a:prstGeom prst="line">
                <a:avLst/>
              </a:prstGeom>
              <a:noFill/>
              <a:ln w="28575" cap="flat" cmpd="sng" algn="ctr">
                <a:solidFill>
                  <a:srgbClr val="E7130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352697"/>
            <a:ext cx="8615363" cy="5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7380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47949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201" y="77788"/>
            <a:ext cx="9067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Name </a:t>
            </a:r>
            <a:r>
              <a:rPr lang="en-US" altLang="en-US" dirty="0" err="1"/>
              <a:t>fgchmvb</a:t>
            </a:r>
            <a:r>
              <a:rPr lang="en-US" altLang="en-US" dirty="0"/>
              <a:t> 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8538" y="6470650"/>
            <a:ext cx="520700" cy="379413"/>
          </a:xfrm>
          <a:prstGeom prst="rect">
            <a:avLst/>
          </a:prstGeom>
          <a:noFill/>
          <a:ln w="19050">
            <a:noFill/>
            <a:prstDash val="sysDot"/>
            <a:bevel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378B25E-053D-4AA2-A71D-1D9F2F8C0927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1"/>
            <a:ext cx="8605838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250" y="3409951"/>
            <a:ext cx="5638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32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AE122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case-study #2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700088"/>
            <a:ext cx="84582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64393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pic>
        <p:nvPicPr>
          <p:cNvPr id="5126" name="Picture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9525"/>
            <a:ext cx="7953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Group 2"/>
          <p:cNvGrpSpPr>
            <a:grpSpLocks/>
          </p:cNvGrpSpPr>
          <p:nvPr userDrawn="1"/>
        </p:nvGrpSpPr>
        <p:grpSpPr bwMode="auto">
          <a:xfrm>
            <a:off x="8561388" y="0"/>
            <a:ext cx="582612" cy="609600"/>
            <a:chOff x="8513384" y="0"/>
            <a:chExt cx="582991" cy="609600"/>
          </a:xfrm>
        </p:grpSpPr>
        <p:pic>
          <p:nvPicPr>
            <p:cNvPr id="5128" name="Picture 1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3384" y="138345"/>
              <a:ext cx="361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0" y="0"/>
              <a:ext cx="18097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74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AE12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9144000" cy="53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5240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  - </a:t>
            </a:r>
            <a:r>
              <a:rPr lang="en-US" altLang="en-US" dirty="0" err="1"/>
              <a:t>colorat</a:t>
            </a:r>
            <a:r>
              <a:rPr lang="en-US" altLang="en-US" dirty="0"/>
              <a:t> </a:t>
            </a:r>
            <a:r>
              <a:rPr lang="en-US" altLang="en-US" dirty="0" err="1"/>
              <a:t>diferit</a:t>
            </a:r>
            <a:endParaRPr lang="en-US" altLang="en-US" dirty="0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063" y="6467475"/>
            <a:ext cx="5159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FA536BC-3ED5-4293-8323-16A4258B4A0B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1"/>
            <a:ext cx="8643938" cy="4572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06413" y="0"/>
            <a:ext cx="84502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ASK THE EXPERTS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1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008332" y="0"/>
            <a:ext cx="713566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Appendix master title</a:t>
            </a:r>
          </a:p>
        </p:txBody>
      </p:sp>
      <p:sp>
        <p:nvSpPr>
          <p:cNvPr id="206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488113"/>
            <a:ext cx="48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>
                <a:solidFill>
                  <a:srgbClr val="002060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CD5D5FD-C24C-4EC1-877A-4A06FFD43F5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592138"/>
            <a:ext cx="8482013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017" y="72581"/>
            <a:ext cx="1976315" cy="6252019"/>
            <a:chOff x="26319" y="75430"/>
            <a:chExt cx="1976315" cy="6409508"/>
          </a:xfrm>
        </p:grpSpPr>
        <p:pic>
          <p:nvPicPr>
            <p:cNvPr id="6155" name="Picture 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75430"/>
              <a:ext cx="1976315" cy="52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6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9" y="563034"/>
              <a:ext cx="391023" cy="592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218204" y="750888"/>
            <a:ext cx="893380" cy="5573712"/>
            <a:chOff x="8229600" y="750888"/>
            <a:chExt cx="893380" cy="5734050"/>
          </a:xfrm>
        </p:grpSpPr>
        <p:pic>
          <p:nvPicPr>
            <p:cNvPr id="13" name="Picture 1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2905" y="750888"/>
              <a:ext cx="90075" cy="573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157" name="Picture 1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6434982"/>
              <a:ext cx="893380" cy="49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8637588" cy="533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0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© 2018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5EA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d.stlouisfed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6B6BA-267E-4B58-AFE7-5A2468340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CAA0-3ED5-408C-867D-0056CAA6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Term Paper:</a:t>
            </a:r>
          </a:p>
          <a:p>
            <a:endParaRPr lang="en-US" dirty="0"/>
          </a:p>
          <a:p>
            <a:r>
              <a:rPr lang="en-US" dirty="0"/>
              <a:t>Pick a country and collect Macroeconomic data for that country (GDP, interest rates, consumption, investment, inflation, unemployment…)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DFA12-67B2-4CCC-A532-A9F5A3DED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44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B0CA-0C5F-474B-9E04-4135C4CF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4E7C5-7638-4D8D-9FA3-0FE07D99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Macro topics (analyze some of the data using economic theory from class)</a:t>
            </a:r>
          </a:p>
          <a:p>
            <a:pPr lvl="1"/>
            <a:r>
              <a:rPr lang="en-US" dirty="0"/>
              <a:t>Use some of the models from class (loanable funds market, labor market,…) to explain any interesting movement in the data that you collected</a:t>
            </a:r>
          </a:p>
          <a:p>
            <a:pPr lvl="2"/>
            <a:r>
              <a:rPr lang="en-US" dirty="0"/>
              <a:t>You may choose which theories/markets that you want to discuss in your paper.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F13F9-ECD1-4085-9A0A-485D482AD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96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F586-1416-44CE-9C6C-530E62B0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15C7-85B7-40E9-B1BB-DFC0B394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may pick any country that you want</a:t>
            </a:r>
          </a:p>
          <a:p>
            <a:pPr lvl="1"/>
            <a:r>
              <a:rPr lang="en-US" dirty="0"/>
              <a:t>Keep in mind that you need to collect macroeconomic data which might be more difficult from some countries</a:t>
            </a:r>
          </a:p>
          <a:p>
            <a:pPr lvl="1"/>
            <a:r>
              <a:rPr lang="en-US" dirty="0"/>
              <a:t>Pick a country that you are interested in or want to learn more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D6F63-80B2-4240-938C-C5593EF21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76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A206-0156-412B-BBDA-5693CE9B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BEC7-3CAC-45A6-9349-679CD8E8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 </a:t>
            </a:r>
          </a:p>
          <a:p>
            <a:pPr lvl="1"/>
            <a:r>
              <a:rPr lang="en-US" dirty="0"/>
              <a:t>Collect for a time period of 10-20 years</a:t>
            </a:r>
          </a:p>
          <a:p>
            <a:pPr lvl="1"/>
            <a:r>
              <a:rPr lang="en-US" dirty="0"/>
              <a:t>Present some or all of your data in the paper visually (in the form of graphs)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4F25-3DA5-48F9-B41C-6951543789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75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BA5D8-082E-4585-8A4E-8BB52B5C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6FB9-FA8E-4747-8380-581398D93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You may need to construct certain data</a:t>
            </a:r>
          </a:p>
          <a:p>
            <a:pPr lvl="2"/>
            <a:r>
              <a:rPr lang="en-US" dirty="0"/>
              <a:t>For example: the real interest rate is equal to the nominal interest rate minus expected inflation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1DE2D-DA19-4969-8A8E-5F8864C15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793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9ECD-E170-4E05-B1BF-77F42DCE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82A3-B17D-4E9A-B62F-52EDB358E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to find the data?</a:t>
            </a:r>
          </a:p>
          <a:p>
            <a:endParaRPr lang="en-US" dirty="0"/>
          </a:p>
          <a:p>
            <a:pPr lvl="1"/>
            <a:r>
              <a:rPr lang="en-US" dirty="0"/>
              <a:t>St. Louis Fed: </a:t>
            </a:r>
            <a:r>
              <a:rPr lang="en-US" dirty="0">
                <a:hlinkClick r:id="rId2"/>
              </a:rPr>
              <a:t>https://fred.stlouisfed.org/</a:t>
            </a:r>
            <a:endParaRPr lang="en-US" dirty="0"/>
          </a:p>
          <a:p>
            <a:pPr lvl="1"/>
            <a:r>
              <a:rPr lang="en-US" dirty="0"/>
              <a:t>Central Banks</a:t>
            </a:r>
          </a:p>
          <a:p>
            <a:pPr lvl="1"/>
            <a:r>
              <a:rPr lang="en-US" dirty="0"/>
              <a:t>IMF</a:t>
            </a:r>
          </a:p>
          <a:p>
            <a:pPr lvl="1"/>
            <a:r>
              <a:rPr lang="en-US" dirty="0"/>
              <a:t>OECS</a:t>
            </a:r>
          </a:p>
          <a:p>
            <a:pPr lvl="1"/>
            <a:r>
              <a:rPr lang="en-US" dirty="0"/>
              <a:t>World Bank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75461-C805-4943-A158-AFF268D88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486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512D-71AF-4954-8A1B-A223D9AB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EE1E-23E2-4B42-A628-E2D176021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DDD23-5AFD-48EB-95C4-D773B25026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80F41-27A1-4578-90B8-BA955D5B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38" y="1165391"/>
            <a:ext cx="7132161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649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833B-E41B-4C7B-9191-B8CD251F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9F39FE-6DB7-4198-B6C4-259CC9727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00229"/>
            <a:ext cx="6442143" cy="5422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E8669-2C41-4CB3-8DFF-7263BA62D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764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BBC2-2E85-48D8-854B-EED276EE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B110-8F08-49D9-8465-48562D6C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9C19E-200E-4432-8200-066BFDB1C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31EB47-8D3E-4DA8-A5AD-9F0A282C3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CFCFEF-5BBF-47C2-8423-0B6B7760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75" y="340415"/>
            <a:ext cx="7234844" cy="617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934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79C2-66FC-4E2F-A5DB-C95598F2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BE32-B5C7-4F79-9B9D-EE56B4AB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Overview of country’s economy</a:t>
            </a:r>
          </a:p>
          <a:p>
            <a:r>
              <a:rPr lang="en-US" dirty="0"/>
              <a:t>Discussion of data collection</a:t>
            </a:r>
          </a:p>
          <a:p>
            <a:r>
              <a:rPr lang="en-US" dirty="0"/>
              <a:t>Macro topics (analyze some of the data using economic theory from class)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….</a:t>
            </a:r>
          </a:p>
          <a:p>
            <a:r>
              <a:rPr lang="en-US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6DA70-AB3F-410C-9989-133F9BDCC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C29DC-2178-4274-9150-45F8EBD31C2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48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hapter title">
  <a:themeElements>
    <a:clrScheme name="Open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enSlide">
      <a:majorFont>
        <a:latin typeface="Sabon-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pen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en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en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/ Summary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 content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ctiveLearning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sk Experts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25666</TotalTime>
  <Words>240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Sabon-Bold</vt:lpstr>
      <vt:lpstr>Arial</vt:lpstr>
      <vt:lpstr>Arial Narrow</vt:lpstr>
      <vt:lpstr>Calibri</vt:lpstr>
      <vt:lpstr>Cambria</vt:lpstr>
      <vt:lpstr>Times New Roman</vt:lpstr>
      <vt:lpstr>Chapter title</vt:lpstr>
      <vt:lpstr>Intro / Summary</vt:lpstr>
      <vt:lpstr>Chapter content</vt:lpstr>
      <vt:lpstr>Figure</vt:lpstr>
      <vt:lpstr>Table</vt:lpstr>
      <vt:lpstr>ActiveLearning</vt:lpstr>
      <vt:lpstr>Case study</vt:lpstr>
      <vt:lpstr>Ask Experts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outline</vt:lpstr>
      <vt:lpstr>PowerPoint Presentation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Chiritescu</dc:creator>
  <cp:lastModifiedBy>Andrew Elkassis</cp:lastModifiedBy>
  <cp:revision>994</cp:revision>
  <dcterms:created xsi:type="dcterms:W3CDTF">2016-03-16T19:41:09Z</dcterms:created>
  <dcterms:modified xsi:type="dcterms:W3CDTF">2021-04-14T02:48:23Z</dcterms:modified>
</cp:coreProperties>
</file>